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8"/>
  </p:notesMasterIdLst>
  <p:sldIdLst>
    <p:sldId id="257" r:id="rId2"/>
    <p:sldId id="261" r:id="rId3"/>
    <p:sldId id="272" r:id="rId4"/>
    <p:sldId id="260" r:id="rId5"/>
    <p:sldId id="262" r:id="rId6"/>
    <p:sldId id="279" r:id="rId7"/>
    <p:sldId id="274" r:id="rId8"/>
    <p:sldId id="270" r:id="rId9"/>
    <p:sldId id="276" r:id="rId10"/>
    <p:sldId id="277" r:id="rId11"/>
    <p:sldId id="264" r:id="rId12"/>
    <p:sldId id="293" r:id="rId13"/>
    <p:sldId id="265" r:id="rId14"/>
    <p:sldId id="266" r:id="rId15"/>
    <p:sldId id="29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BEF"/>
    <a:srgbClr val="005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19" autoAdjust="0"/>
  </p:normalViewPr>
  <p:slideViewPr>
    <p:cSldViewPr snapToGrid="0">
      <p:cViewPr varScale="1">
        <p:scale>
          <a:sx n="40" d="100"/>
          <a:sy n="40" d="100"/>
        </p:scale>
        <p:origin x="9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Antibiotic</a:t>
            </a:r>
            <a:r>
              <a:rPr lang="en-US" baseline="0" dirty="0"/>
              <a:t> Administration - NCRTH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graphs!$C$35</c:f>
              <c:strCache>
                <c:ptCount val="1"/>
                <c:pt idx="0">
                  <c:v>NUMBER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637-46CC-98F9-778CE0BB08E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637-46CC-98F9-778CE0BB08E0}"/>
              </c:ext>
            </c:extLst>
          </c:dPt>
          <c:dPt>
            <c:idx val="2"/>
            <c:bubble3D val="0"/>
            <c:explosion val="2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637-46CC-98F9-778CE0BB08E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graphs!$B$36:$B$38</c:f>
              <c:strCache>
                <c:ptCount val="3"/>
                <c:pt idx="0">
                  <c:v>MISUSE OF DRUGS</c:v>
                </c:pt>
                <c:pt idx="1">
                  <c:v>INCORRECTLY ADMINISTERED DRUGS</c:v>
                </c:pt>
                <c:pt idx="2">
                  <c:v>CORRECTLY ADMINISTERED DRUGS</c:v>
                </c:pt>
              </c:strCache>
            </c:strRef>
          </c:cat>
          <c:val>
            <c:numRef>
              <c:f>graphs!$C$36:$C$38</c:f>
              <c:numCache>
                <c:formatCode>General</c:formatCode>
                <c:ptCount val="3"/>
                <c:pt idx="0">
                  <c:v>208</c:v>
                </c:pt>
                <c:pt idx="1">
                  <c:v>83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37-46CC-98F9-778CE0BB08E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230641555584672"/>
          <c:y val="0.5416732283464567"/>
          <c:w val="0.29769358444415328"/>
          <c:h val="0.359709098862642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58DFE-2E42-43CF-9853-647A6C90BBE5}" type="datetimeFigureOut">
              <a:rPr lang="LID4096" smtClean="0"/>
              <a:t>09/14/2025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2A182-1905-4E68-9834-91F7DAD6A9D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28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Hospitals with limited antimicrobial stewardship (AMS) programs contribute significantly to AMR through empirical prescribing, inadequate microbiological testing, and poor adherence to treatment guidelines 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A182-1905-4E68-9834-91F7DAD6A9DE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60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I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mixed-methods study, encompassing:</a:t>
            </a:r>
            <a:endParaRPr lang="en-K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Retrospective patient file reviews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378 patients previously admitted in the medical, surgical, obstetrics and gynecology, internal medicine, pediatric wards, and intensive care unit in the past 3 months.</a:t>
            </a:r>
            <a:endParaRPr lang="en-K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 Worker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Knowledge, Attitudes, and Practices (KAP) surveys</a:t>
            </a:r>
            <a:endParaRPr lang="en-K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evaluation (costing)</a:t>
            </a:r>
            <a:endParaRPr lang="en-K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I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AMS functionality assessment-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self-scoring tool was used to establish the functional status of the AMS at NCRTH</a:t>
            </a:r>
            <a:endParaRPr lang="en-K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A182-1905-4E68-9834-91F7DAD6A9DE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653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c1581245b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 total of 10 questions under knowledge.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We had 90 responses from NCRTH staff.</a:t>
            </a:r>
            <a:endParaRPr dirty="0"/>
          </a:p>
        </p:txBody>
      </p:sp>
      <p:sp>
        <p:nvSpPr>
          <p:cNvPr id="192" name="Google Shape;192;g33c1581245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2A182-1905-4E68-9834-91F7DAD6A9DE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071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B70-D3ED-4281-B6A9-15666115E052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81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12962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619091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709080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8948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3281423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6CE63-2925-47E9-8148-ED56DB7B752E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38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6ED08-5519-4064-861B-63648B036C6D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75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95EE-8216-4953-A17A-4F5DA22E5560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67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CBA7-2AB1-41A0-8A95-EF474F0F156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56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4315-B90D-4CA6-9127-F79739044021}" type="datetime1">
              <a:rPr lang="LID4096" smtClean="0"/>
              <a:t>09/14/2025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379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4950-9D66-4094-83AD-543D00588B8F}" type="datetime1">
              <a:rPr lang="LID4096" smtClean="0"/>
              <a:t>09/14/2025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140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C6EE6-00BC-4182-89CF-0FE8B18094D8}" type="datetime1">
              <a:rPr lang="LID4096" smtClean="0"/>
              <a:t>09/14/2025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190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4BD05-B17B-4094-87CC-7F8425C00083}" type="datetime1">
              <a:rPr lang="LID4096" smtClean="0"/>
              <a:t>09/14/2025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237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DC37-B767-4BE5-B161-18DD5F0A442D}" type="datetime1">
              <a:rPr lang="LID4096" smtClean="0"/>
              <a:t>09/14/2025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57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B680-CD22-438A-813E-90B26DBD96CF}" type="datetime1">
              <a:rPr lang="LID4096" smtClean="0"/>
              <a:t>09/14/2025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3934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D1EE-ADBF-4689-B862-4B60D3FEEBBC}" type="datetime1">
              <a:rPr lang="LID4096" smtClean="0"/>
              <a:t>09/14/2025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D0C9AF-4D20-49D8-81AA-701CE21054A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239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2A01C-5037-4788-21F4-2AE17BD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513" y="1338113"/>
            <a:ext cx="5781367" cy="844084"/>
          </a:xfrm>
        </p:spPr>
        <p:txBody>
          <a:bodyPr anchor="ctr">
            <a:normAutofit fontScale="90000"/>
          </a:bodyPr>
          <a:lstStyle/>
          <a:p>
            <a:r>
              <a:rPr lang="en-IN" sz="2800" b="1" dirty="0">
                <a:solidFill>
                  <a:schemeClr val="tx1"/>
                </a:solidFill>
              </a:rPr>
              <a:t>BASELINE ASSESSMENT OF ANTIMICROBIAL STEWARDSHIP PRACTICES AT NAKURU COUNTY REFERRAL AND TEACHING HOSPITAL, KENYA</a:t>
            </a:r>
            <a:endParaRPr lang="LID4096" dirty="0">
              <a:solidFill>
                <a:schemeClr val="tx1"/>
              </a:solidFill>
            </a:endParaRPr>
          </a:p>
        </p:txBody>
      </p:sp>
      <p:pic>
        <p:nvPicPr>
          <p:cNvPr id="8" name="Picture 7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EB773337-D6EB-7AA9-3161-005293C1C9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1491546"/>
            <a:ext cx="3856774" cy="38664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19D2-11B7-8886-50FE-91F2A3A5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155827"/>
            <a:ext cx="5257087" cy="949572"/>
          </a:xfrm>
        </p:spPr>
        <p:txBody>
          <a:bodyPr anchor="t">
            <a:normAutofit fontScale="25000" lnSpcReduction="20000"/>
          </a:bodyPr>
          <a:lstStyle/>
          <a:p>
            <a:r>
              <a:rPr lang="en-ZA" sz="8000" b="1" dirty="0">
                <a:latin typeface="Arial" panose="020B0604020202020204" pitchFamily="34" charset="0"/>
                <a:cs typeface="Arial" panose="020B0604020202020204" pitchFamily="34" charset="0"/>
              </a:rPr>
              <a:t>DR. LYDIA MOMANYI</a:t>
            </a:r>
          </a:p>
          <a:p>
            <a:r>
              <a:rPr lang="en-ZA" sz="8000" b="1" dirty="0">
                <a:latin typeface="Arial" panose="020B0604020202020204" pitchFamily="34" charset="0"/>
                <a:cs typeface="Arial" panose="020B0604020202020204" pitchFamily="34" charset="0"/>
              </a:rPr>
              <a:t>CLINICAL PHARMACIST &amp; AMS FOCAL PERSON</a:t>
            </a:r>
          </a:p>
          <a:p>
            <a:r>
              <a:rPr lang="en-ZA" sz="8000" b="1" dirty="0">
                <a:latin typeface="Arial" panose="020B0604020202020204" pitchFamily="34" charset="0"/>
                <a:cs typeface="Arial" panose="020B0604020202020204" pitchFamily="34" charset="0"/>
              </a:rPr>
              <a:t>NAKURU COUNTY REFERRAL &amp; TEACHING HOSPITAL</a:t>
            </a:r>
          </a:p>
          <a:p>
            <a:endParaRPr lang="LID4096" b="1" dirty="0">
              <a:solidFill>
                <a:srgbClr val="005B8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B2FBD-0A7F-F098-F07E-2484F258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D0C9AF-4D20-49D8-81AA-701CE21054A6}" type="slidenum">
              <a:rPr lang="LID4096">
                <a:solidFill>
                  <a:srgbClr val="5FCBEF"/>
                </a:solidFill>
              </a:rPr>
              <a:pPr>
                <a:spcAft>
                  <a:spcPts val="600"/>
                </a:spcAft>
              </a:pPr>
              <a:t>1</a:t>
            </a:fld>
            <a:endParaRPr lang="LID4096" dirty="0">
              <a:solidFill>
                <a:srgbClr val="5FCBE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1AEC80A-7A40-D80C-3C7A-5A65C644B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79193" y="5881688"/>
            <a:ext cx="8702640" cy="365125"/>
          </a:xfrm>
        </p:spPr>
        <p:txBody>
          <a:bodyPr/>
          <a:lstStyle/>
          <a:p>
            <a:r>
              <a:rPr lang="en-US" sz="1400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2800" dirty="0">
              <a:solidFill>
                <a:srgbClr val="005B84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3E9B44-688C-2128-90AF-05A21FDE575F}"/>
              </a:ext>
            </a:extLst>
          </p:cNvPr>
          <p:cNvSpPr txBox="1">
            <a:spLocks/>
          </p:cNvSpPr>
          <p:nvPr/>
        </p:nvSpPr>
        <p:spPr>
          <a:xfrm>
            <a:off x="4882967" y="2520623"/>
            <a:ext cx="1957132" cy="84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Z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28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F108F-1ED2-8F9C-3AF3-BBC2BF06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910"/>
          </a:xfrm>
        </p:spPr>
        <p:txBody>
          <a:bodyPr/>
          <a:lstStyle/>
          <a:p>
            <a:r>
              <a:rPr lang="en-US" dirty="0"/>
              <a:t>Key Findings – Economic evaluation</a:t>
            </a:r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F0CAE-918D-EB5A-4561-E444F52F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4CC0D-E71D-C934-5B10-59FBA8B6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10</a:t>
            </a:fld>
            <a:endParaRPr lang="LID4096"/>
          </a:p>
        </p:txBody>
      </p:sp>
      <p:pic>
        <p:nvPicPr>
          <p:cNvPr id="6" name="Google Shape;221;g33c1581245b_0_45">
            <a:extLst>
              <a:ext uri="{FF2B5EF4-FFF2-40B4-BE49-F238E27FC236}">
                <a16:creationId xmlns:a16="http://schemas.microsoft.com/office/drawing/2014/main" id="{1C9CEE94-9291-191C-79DA-8034BBE1E74E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334" y="3152258"/>
            <a:ext cx="8932985" cy="23702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7E1A52-AB03-0329-90ED-96176C6CEB75}"/>
              </a:ext>
            </a:extLst>
          </p:cNvPr>
          <p:cNvSpPr txBox="1"/>
          <p:nvPr/>
        </p:nvSpPr>
        <p:spPr>
          <a:xfrm>
            <a:off x="545123" y="1705708"/>
            <a:ext cx="893298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Analysis demonstrates substantial financial losses of </a:t>
            </a:r>
            <a:r>
              <a:rPr lang="en-US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$</a:t>
            </a:r>
            <a:r>
              <a:rPr lang="en-US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7,223.05</a:t>
            </a:r>
            <a:r>
              <a:rPr lang="en-US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 estimated drug cost per patient associated with such misuse was approximately USD 34.77</a:t>
            </a:r>
            <a:endParaRPr lang="en-US" sz="22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KE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1266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DF027-52EE-37A5-08A5-D3BD90C4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72086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AD578-D85D-3C25-6DAC-5107379E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81687"/>
            <a:ext cx="8596668" cy="4859676"/>
          </a:xfrm>
        </p:spPr>
        <p:txBody>
          <a:bodyPr>
            <a:normAutofit/>
          </a:bodyPr>
          <a:lstStyle/>
          <a:p>
            <a:r>
              <a:rPr lang="en-US" b="1" dirty="0"/>
              <a:t>Strengthen AMS program at the facility 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Train healthcare workers on AMS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Induction training for new staff to include AMS principles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Regular multidisciplinary AMS ward rounds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Pharmacy audits/prescription audits and feedback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Ø"/>
            </a:pPr>
            <a:r>
              <a:rPr lang="en-US" b="1" dirty="0"/>
              <a:t>Promote utilization of the microbiology lab</a:t>
            </a:r>
          </a:p>
          <a:p>
            <a:pPr marL="45720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Strengthen microbiology lab capacity - equipment, reagents, supplies</a:t>
            </a:r>
          </a:p>
          <a:p>
            <a:pPr marL="457200" lvl="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Strengthen clinician – lab – pharmacy interface</a:t>
            </a:r>
          </a:p>
          <a:p>
            <a:pPr marL="45720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Establish hospital antibiogram (with regular updates)</a:t>
            </a:r>
          </a:p>
          <a:p>
            <a:pPr marL="114300" lvl="0" indent="0">
              <a:lnSpc>
                <a:spcPct val="150000"/>
              </a:lnSpc>
              <a:buSzPts val="1800"/>
              <a:buNone/>
            </a:pPr>
            <a:endParaRPr lang="en-US" dirty="0"/>
          </a:p>
          <a:p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56829-607D-68FD-41AF-4B3977D0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40410-F8A5-1011-F7C6-5F2CD6BD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1690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B38C-629A-89DA-444D-A880FD17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1323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RECOMMENDATIONS…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BC7D9-AC6C-F4F1-4CD3-6C14D053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54015"/>
            <a:ext cx="8596668" cy="4687347"/>
          </a:xfrm>
        </p:spPr>
        <p:txBody>
          <a:bodyPr/>
          <a:lstStyle/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Ø"/>
            </a:pPr>
            <a:r>
              <a:rPr lang="en-US" b="1" dirty="0"/>
              <a:t>Strengthen guideline compliance</a:t>
            </a:r>
          </a:p>
          <a:p>
            <a:pPr marL="457200" lvl="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Facility wide dissemination of antibiotic use guidelines </a:t>
            </a:r>
          </a:p>
          <a:p>
            <a:pPr marL="457200" lvl="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Routine audits of guideline compliance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Ø"/>
            </a:pPr>
            <a:r>
              <a:rPr lang="en-US" b="1" dirty="0"/>
              <a:t>Enhance proper documentation on antibiotic indications 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Ø"/>
            </a:pPr>
            <a:r>
              <a:rPr lang="en-US" b="1" dirty="0"/>
              <a:t>Promote regular availability of key antibiotics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Accurate quantification of key antibiotics including buffer stocks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Allocation of adequate funds towards procurement of antibiotics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r>
              <a:rPr lang="en-US" dirty="0"/>
              <a:t>Procurement planning and supply planning ensure regular availability of the antibiotics</a:t>
            </a:r>
          </a:p>
          <a:p>
            <a:pPr marL="400050" lvl="0" indent="-285750">
              <a:lnSpc>
                <a:spcPct val="150000"/>
              </a:lnSpc>
              <a:buSzPts val="1800"/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735CF-D5D8-A0F7-A276-EEB26D35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52119-99BF-FA19-E312-7DECB0B9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346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6E57-CC4F-733F-C511-50259CD1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154"/>
          </a:xfrm>
        </p:spPr>
        <p:txBody>
          <a:bodyPr>
            <a:normAutofit fontScale="90000"/>
          </a:bodyPr>
          <a:lstStyle/>
          <a:p>
            <a:r>
              <a:rPr lang="en-US" dirty="0"/>
              <a:t>Interventions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B372A-C077-F697-5209-01C51514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6431"/>
            <a:ext cx="9662420" cy="4704931"/>
          </a:xfrm>
        </p:spPr>
        <p:txBody>
          <a:bodyPr>
            <a:normAutofit/>
          </a:bodyPr>
          <a:lstStyle/>
          <a:p>
            <a:r>
              <a:rPr lang="en-US" sz="2200" dirty="0"/>
              <a:t>Appointment of AMS champions in all departments with TORs </a:t>
            </a:r>
          </a:p>
          <a:p>
            <a:r>
              <a:rPr lang="en-US" sz="2200" dirty="0"/>
              <a:t>Revision of treatment sheets – facilitates proper documentation of antibiotic indications, antibiotic reviews every 48 – 72hours</a:t>
            </a:r>
          </a:p>
          <a:p>
            <a:r>
              <a:rPr lang="en-US" sz="2200" dirty="0"/>
              <a:t>Monthly departmental CMEs on the National antibiotic use guidelines</a:t>
            </a:r>
          </a:p>
          <a:p>
            <a:r>
              <a:rPr lang="en-US" sz="2200" dirty="0"/>
              <a:t>Revision of the facility antibiotic use policy based on </a:t>
            </a:r>
            <a:r>
              <a:rPr lang="en-US" sz="2200" dirty="0" err="1"/>
              <a:t>AWaRe</a:t>
            </a:r>
            <a:r>
              <a:rPr lang="en-US" sz="2200" dirty="0"/>
              <a:t> categorization</a:t>
            </a:r>
          </a:p>
          <a:p>
            <a:r>
              <a:rPr lang="en-US" sz="2200" dirty="0"/>
              <a:t>AMS ward rounds </a:t>
            </a:r>
          </a:p>
          <a:p>
            <a:r>
              <a:rPr lang="en-US" sz="2200" dirty="0"/>
              <a:t>Microbiologist part of AMS champions to boost utilization of the lab</a:t>
            </a:r>
          </a:p>
          <a:p>
            <a:r>
              <a:rPr lang="en-US" sz="2200" dirty="0"/>
              <a:t>Availability of lab reagents, culture bottles &amp; antibiotic discs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22092-2830-986E-080A-D950BBA5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17D94-72BC-23B5-D0D0-B8B00F2D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703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E6B3C-409A-41C8-624A-6E27D201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5D980-ACF9-21D6-7CCA-A1E869BD6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9075"/>
            <a:ext cx="8596668" cy="4632287"/>
          </a:xfrm>
        </p:spPr>
        <p:txBody>
          <a:bodyPr>
            <a:normAutofit/>
          </a:bodyPr>
          <a:lstStyle/>
          <a:p>
            <a:r>
              <a:rPr lang="en-IN" sz="2200" b="1" dirty="0"/>
              <a:t>NCRTH AMS Committee</a:t>
            </a:r>
          </a:p>
          <a:p>
            <a:r>
              <a:rPr lang="en-IN" sz="2200" b="1" dirty="0"/>
              <a:t>NCRTH Leadership</a:t>
            </a:r>
          </a:p>
          <a:p>
            <a:r>
              <a:rPr lang="en-IN" sz="2200" b="1" dirty="0"/>
              <a:t>Department of Health Services – County Government of Nakuru</a:t>
            </a:r>
          </a:p>
          <a:p>
            <a:r>
              <a:rPr lang="en-IN" sz="2200" b="1" dirty="0" err="1"/>
              <a:t>LifeArc</a:t>
            </a:r>
            <a:r>
              <a:rPr lang="en-IN" sz="2200" b="1" dirty="0"/>
              <a:t> Team</a:t>
            </a:r>
          </a:p>
          <a:p>
            <a:r>
              <a:rPr lang="en-IN" sz="2200" b="1" dirty="0" err="1"/>
              <a:t>ReAct</a:t>
            </a:r>
            <a:r>
              <a:rPr lang="en-IN" sz="2200" b="1" dirty="0"/>
              <a:t> Africa Team</a:t>
            </a:r>
            <a:endParaRPr lang="en-KE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D51493-D9E4-2C20-218A-1E1F018D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51254-E67A-2C51-1517-EB0AA954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625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a line&#10;&#10;AI-generated content may be incorrect.">
            <a:extLst>
              <a:ext uri="{FF2B5EF4-FFF2-40B4-BE49-F238E27FC236}">
                <a16:creationId xmlns:a16="http://schemas.microsoft.com/office/drawing/2014/main" id="{75EA65D7-C5C6-016A-7900-3D4ED4A6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"/>
            <a:ext cx="5161280" cy="3429000"/>
          </a:xfrm>
          <a:prstGeom prst="rect">
            <a:avLst/>
          </a:prstGeom>
        </p:spPr>
      </p:pic>
      <p:pic>
        <p:nvPicPr>
          <p:cNvPr id="9" name="Picture 8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C175984D-358F-8C36-7681-4CF2330C4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-40640"/>
            <a:ext cx="4937760" cy="3469640"/>
          </a:xfrm>
          <a:prstGeom prst="rect">
            <a:avLst/>
          </a:prstGeom>
        </p:spPr>
      </p:pic>
      <p:pic>
        <p:nvPicPr>
          <p:cNvPr id="11" name="Picture 10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EE69B371-3295-3818-BAE7-7D7D11CEB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340" y="3590388"/>
            <a:ext cx="5161280" cy="3154680"/>
          </a:xfrm>
          <a:prstGeom prst="rect">
            <a:avLst/>
          </a:prstGeom>
        </p:spPr>
      </p:pic>
      <p:pic>
        <p:nvPicPr>
          <p:cNvPr id="13" name="Picture 12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FFD32100-3110-2D51-8BC8-763260953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6320"/>
            <a:ext cx="5161280" cy="32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2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40F2-01E6-F179-1C9B-AAB99B12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47" y="330508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solidFill>
                  <a:srgbClr val="005B84"/>
                </a:solidFill>
                <a:highlight>
                  <a:srgbClr val="FF00FF"/>
                </a:highlight>
                <a:latin typeface="Bradley Hand ITC" panose="03070402050302030203" pitchFamily="66" charset="0"/>
              </a:rPr>
              <a:t>ASANTENI</a:t>
            </a:r>
            <a:endParaRPr lang="LID4096" sz="5000" b="1" dirty="0">
              <a:solidFill>
                <a:srgbClr val="005B84"/>
              </a:solidFill>
              <a:highlight>
                <a:srgbClr val="FF00FF"/>
              </a:highlight>
              <a:latin typeface="Bradley Hand ITC" panose="03070402050302030203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CB00E-1B53-FB26-895A-8FCB1D2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16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C7CACC85-C470-D9B9-7F85-803707E0A8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9" y="116835"/>
            <a:ext cx="2397853" cy="240254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3AFD06-ED51-85B8-9F30-D22AF0823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005B84"/>
                </a:solidFill>
              </a:rPr>
              <a:t>IPNET-K Conference 2025</a:t>
            </a:r>
            <a:endParaRPr lang="LID4096" sz="16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6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2136-8E98-02D6-2AA1-3570C5C5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525"/>
          </a:xfrm>
        </p:spPr>
        <p:txBody>
          <a:bodyPr/>
          <a:lstStyle/>
          <a:p>
            <a:r>
              <a:rPr lang="en-US" dirty="0"/>
              <a:t>BACKGROUND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F10A5-C46A-3211-5F3C-E38CD463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4125"/>
            <a:ext cx="8596668" cy="4707237"/>
          </a:xfrm>
        </p:spPr>
        <p:txBody>
          <a:bodyPr>
            <a:noAutofit/>
          </a:bodyPr>
          <a:lstStyle/>
          <a:p>
            <a:r>
              <a:rPr lang="en-IN" sz="2200" dirty="0"/>
              <a:t>Antimicrobial resistance (AMR) has emerged as a leading public health threat</a:t>
            </a:r>
          </a:p>
          <a:p>
            <a:r>
              <a:rPr lang="en-IN" sz="2200" dirty="0"/>
              <a:t>Estimated 10 million deaths per year by 2050 due to AMR</a:t>
            </a:r>
          </a:p>
          <a:p>
            <a:r>
              <a:rPr lang="en-IN" sz="2200" dirty="0"/>
              <a:t>Antimicrobial Stewardship (AMS) is among the strategies to curb AMR and preserve the effectiveness of antimicrobials</a:t>
            </a:r>
          </a:p>
          <a:p>
            <a:r>
              <a:rPr lang="en-IN" sz="2200" dirty="0"/>
              <a:t>Hospitals with limited AMS programs contribute to AMR - empirical prescribing, inadequate microbiological testing, poor adherence to treatment guidelines </a:t>
            </a:r>
          </a:p>
          <a:p>
            <a:r>
              <a:rPr lang="en-IN" sz="2200" dirty="0"/>
              <a:t>The Antibiotic Stewardship Programme through Innovation, Research, and Education (ASPIRE) - a phased approach, starting with a baseline assessment of antibiotic stewardship practices</a:t>
            </a:r>
          </a:p>
          <a:p>
            <a:endParaRPr lang="en-KE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787A8-B6AE-67E0-DC49-73D5A33C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AF087-800C-43DC-0821-3E87827F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175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F857C-0487-15A2-E331-C87314CB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/>
          <a:lstStyle/>
          <a:p>
            <a:r>
              <a:rPr lang="en-US" dirty="0"/>
              <a:t>Background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9A1F-EEBC-5101-8CAB-196CBE774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958"/>
            <a:ext cx="10515600" cy="4939005"/>
          </a:xfrm>
        </p:spPr>
        <p:txBody>
          <a:bodyPr>
            <a:normAutofit/>
          </a:bodyPr>
          <a:lstStyle/>
          <a:p>
            <a:r>
              <a:rPr lang="en-US" sz="2200" dirty="0"/>
              <a:t>NCRTH is an 800-bed capacity level 5 facility</a:t>
            </a:r>
          </a:p>
          <a:p>
            <a:r>
              <a:rPr lang="en-US" sz="2200" dirty="0"/>
              <a:t>Formerly Rift Valley Provincial General Hospital (RVPGH)</a:t>
            </a:r>
          </a:p>
          <a:p>
            <a:r>
              <a:rPr lang="en-US" sz="2200" dirty="0"/>
              <a:t>Serves </a:t>
            </a:r>
            <a:r>
              <a:rPr lang="en-US" sz="2200" dirty="0" err="1"/>
              <a:t>neighbouring</a:t>
            </a:r>
            <a:r>
              <a:rPr lang="en-US" sz="2200" dirty="0"/>
              <a:t> 7 counties – </a:t>
            </a:r>
            <a:r>
              <a:rPr lang="en-US" sz="2200" dirty="0" err="1"/>
              <a:t>Nyandarua</a:t>
            </a:r>
            <a:r>
              <a:rPr lang="en-US" sz="2200" dirty="0"/>
              <a:t>, </a:t>
            </a:r>
            <a:r>
              <a:rPr lang="en-US" sz="2200" dirty="0" err="1"/>
              <a:t>Bomet</a:t>
            </a:r>
            <a:r>
              <a:rPr lang="en-US" sz="2200" dirty="0"/>
              <a:t>, Baringo,  Kajiado, Kericho, Laikipia &amp; Narok</a:t>
            </a:r>
          </a:p>
          <a:p>
            <a:r>
              <a:rPr lang="en-US" sz="2200" dirty="0"/>
              <a:t>AMS committee established in 2020 meets regularly every month</a:t>
            </a:r>
          </a:p>
          <a:p>
            <a:r>
              <a:rPr lang="en-US" sz="2200" dirty="0"/>
              <a:t>Recently established Nakuru CASIC</a:t>
            </a:r>
            <a:endParaRPr lang="en-KE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43957-FF80-8E52-466A-748AA85E7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643532"/>
            <a:ext cx="3882683" cy="272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5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CC05-07FC-61FC-22C8-9D6375F6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943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METHODS</a:t>
            </a:r>
            <a:endParaRPr lang="LID4096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B07C-A86F-A7C1-BA61-34DDA5CE7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037"/>
            <a:ext cx="8596668" cy="4572326"/>
          </a:xfrm>
        </p:spPr>
        <p:txBody>
          <a:bodyPr>
            <a:normAutofit/>
          </a:bodyPr>
          <a:lstStyle/>
          <a:p>
            <a:r>
              <a:rPr lang="en-IN" sz="2200" dirty="0"/>
              <a:t>A</a:t>
            </a:r>
            <a:r>
              <a:rPr lang="en-IN" sz="2200" b="1" dirty="0"/>
              <a:t> </a:t>
            </a:r>
            <a:r>
              <a:rPr lang="en-IN" sz="2200" dirty="0"/>
              <a:t>mixed-methods study, encompassing:</a:t>
            </a:r>
            <a:endParaRPr lang="en-KE" sz="2200" dirty="0"/>
          </a:p>
          <a:p>
            <a:pPr lvl="0"/>
            <a:r>
              <a:rPr lang="en-IN" sz="2200" dirty="0"/>
              <a:t>Retrospective patient file reviews </a:t>
            </a:r>
            <a:r>
              <a:rPr lang="en-US" sz="2200" dirty="0"/>
              <a:t>of 378 patients</a:t>
            </a:r>
            <a:endParaRPr lang="en-KE" sz="2200" dirty="0"/>
          </a:p>
          <a:p>
            <a:pPr lvl="0"/>
            <a:r>
              <a:rPr lang="en-IN" sz="2200" dirty="0"/>
              <a:t>Healthcare worker </a:t>
            </a:r>
            <a:r>
              <a:rPr lang="en-US" sz="2200" dirty="0"/>
              <a:t>Knowledge, Attitudes, and Practices (KAP) surveys</a:t>
            </a:r>
            <a:endParaRPr lang="en-KE" sz="2200" dirty="0"/>
          </a:p>
          <a:p>
            <a:pPr lvl="0"/>
            <a:r>
              <a:rPr lang="en-IN" sz="2200" dirty="0"/>
              <a:t>Economic evaluation (costing)</a:t>
            </a:r>
            <a:endParaRPr lang="en-KE" sz="2200" dirty="0"/>
          </a:p>
          <a:p>
            <a:pPr lvl="0"/>
            <a:r>
              <a:rPr lang="en-IN" sz="2200" dirty="0"/>
              <a:t>WHO AMS functionality assessment- </a:t>
            </a:r>
            <a:r>
              <a:rPr lang="en-US" sz="2200" dirty="0"/>
              <a:t>a self-scoring tool was used to establish the functional status of the AMS at NCRTH</a:t>
            </a:r>
            <a:endParaRPr lang="en-KE" sz="2200" dirty="0"/>
          </a:p>
          <a:p>
            <a:endParaRPr lang="LID4096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8E924-4D85-8DF6-37DB-657E99F2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4</a:t>
            </a:fld>
            <a:endParaRPr lang="LID4096"/>
          </a:p>
        </p:txBody>
      </p:sp>
      <p:pic>
        <p:nvPicPr>
          <p:cNvPr id="6" name="Picture 5" descr="A blue circle with a hand and a drop of water on it&#10;&#10;Description automatically generated">
            <a:extLst>
              <a:ext uri="{FF2B5EF4-FFF2-40B4-BE49-F238E27FC236}">
                <a16:creationId xmlns:a16="http://schemas.microsoft.com/office/drawing/2014/main" id="{A32FB3A7-7FF0-E0BC-CC36-9AFF95D14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88" y="237485"/>
            <a:ext cx="2060996" cy="206502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D0B3E2-43B5-6C9C-31B3-8E09676CD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333205" y="6183287"/>
            <a:ext cx="8702640" cy="365125"/>
          </a:xfrm>
        </p:spPr>
        <p:txBody>
          <a:bodyPr/>
          <a:lstStyle/>
          <a:p>
            <a:r>
              <a:rPr lang="en-US" i="1" dirty="0">
                <a:solidFill>
                  <a:srgbClr val="005B84"/>
                </a:solidFill>
              </a:rPr>
              <a:t>Integrating One Health Approach and Antimicrobial Resistance in Infection Prevention and Control for Universal Health Coverage</a:t>
            </a:r>
            <a:endParaRPr lang="LID4096" sz="1400" dirty="0">
              <a:solidFill>
                <a:srgbClr val="005B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4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0B80-8D35-0587-9876-BF7B502B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5677"/>
          </a:xfrm>
        </p:spPr>
        <p:txBody>
          <a:bodyPr>
            <a:normAutofit fontScale="90000"/>
          </a:bodyPr>
          <a:lstStyle/>
          <a:p>
            <a:r>
              <a:rPr lang="en-US" dirty="0"/>
              <a:t>Key Findings – AMS Functionality assessment</a:t>
            </a:r>
            <a:endParaRPr lang="en-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1F9A-E4B7-63DC-E581-9668BB9A1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1938"/>
            <a:ext cx="4809066" cy="4599425"/>
          </a:xfrm>
        </p:spPr>
        <p:txBody>
          <a:bodyPr>
            <a:normAutofit/>
          </a:bodyPr>
          <a:lstStyle/>
          <a:p>
            <a:r>
              <a:rPr lang="en-KE" sz="2200" dirty="0"/>
              <a:t>AMS functionality </a:t>
            </a:r>
            <a:r>
              <a:rPr lang="en-US" sz="2200" dirty="0"/>
              <a:t>at NCRTH was</a:t>
            </a:r>
            <a:r>
              <a:rPr lang="en-KE" sz="2200" dirty="0"/>
              <a:t> limited, with a score of 31%</a:t>
            </a:r>
            <a:r>
              <a:rPr lang="en-US" sz="2200" dirty="0"/>
              <a:t>, need for strengthening</a:t>
            </a:r>
          </a:p>
          <a:p>
            <a:r>
              <a:rPr lang="en-KE" sz="2200" dirty="0"/>
              <a:t>Leadership commitment was the weakest area</a:t>
            </a:r>
            <a:r>
              <a:rPr lang="en-US" sz="2200" dirty="0"/>
              <a:t>, </a:t>
            </a:r>
            <a:r>
              <a:rPr lang="en-KE" sz="2200" dirty="0"/>
              <a:t>opportunity to strengthen governance and support for AMS activities</a:t>
            </a:r>
            <a:endParaRPr lang="en-US" sz="2200" dirty="0"/>
          </a:p>
          <a:p>
            <a:endParaRPr lang="en-KE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957E8-7F20-92FC-CFC9-7F55A042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FB7BA5-0329-79A9-E1E1-95C8BA8B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5</a:t>
            </a:fld>
            <a:endParaRPr lang="LID4096"/>
          </a:p>
        </p:txBody>
      </p:sp>
      <p:pic>
        <p:nvPicPr>
          <p:cNvPr id="6" name="Google Shape;107;g33b9e7df87d_0_0" descr="A screenshot of a computer&#10;&#10;Description automatically generated">
            <a:extLst>
              <a:ext uri="{FF2B5EF4-FFF2-40B4-BE49-F238E27FC236}">
                <a16:creationId xmlns:a16="http://schemas.microsoft.com/office/drawing/2014/main" id="{A648A8E3-BB05-580C-D95D-550AB368534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01" y="1441938"/>
            <a:ext cx="5486400" cy="4396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54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9AEF-7B70-6496-2935-7A6DB706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3"/>
            <a:ext cx="8596668" cy="621149"/>
          </a:xfrm>
        </p:spPr>
        <p:txBody>
          <a:bodyPr>
            <a:normAutofit/>
          </a:bodyPr>
          <a:lstStyle/>
          <a:p>
            <a:r>
              <a:rPr lang="en-US" sz="2500" b="1" dirty="0"/>
              <a:t>Key Findings – Retrospective patient file reviews</a:t>
            </a:r>
            <a:endParaRPr lang="en-KE" sz="25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E1A75-65B2-F646-FE57-5330E838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DBFBA-AB3F-0599-05B4-B28E5921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6</a:t>
            </a:fld>
            <a:endParaRPr lang="LID4096"/>
          </a:p>
        </p:txBody>
      </p:sp>
      <p:pic>
        <p:nvPicPr>
          <p:cNvPr id="6" name="Google Shape;111;p1" descr="A group of orange rectangular signs with numbers and text&#10;&#10;AI-generated content may be incorrect.">
            <a:extLst>
              <a:ext uri="{FF2B5EF4-FFF2-40B4-BE49-F238E27FC236}">
                <a16:creationId xmlns:a16="http://schemas.microsoft.com/office/drawing/2014/main" id="{3526E890-A4F5-7D1B-0CD1-615DA3CADCD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466182" y="1266091"/>
            <a:ext cx="6572310" cy="4775271"/>
          </a:xfrm>
          <a:prstGeom prst="rect">
            <a:avLst/>
          </a:prstGeom>
          <a:noFill/>
          <a:ln w="9525" cap="flat" cmpd="sng">
            <a:solidFill>
              <a:srgbClr val="81162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8273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BCC6-8553-8EC2-A865-736C4F3F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077"/>
          </a:xfrm>
        </p:spPr>
        <p:txBody>
          <a:bodyPr>
            <a:normAutofit/>
          </a:bodyPr>
          <a:lstStyle/>
          <a:p>
            <a:r>
              <a:rPr lang="en-US" sz="2500" dirty="0"/>
              <a:t>Key Findings – Retrospective patient file reviews…</a:t>
            </a:r>
            <a:endParaRPr lang="en-KE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FA05D-130B-6BCE-3601-3327E204E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4692"/>
            <a:ext cx="8596668" cy="4546671"/>
          </a:xfrm>
        </p:spPr>
        <p:txBody>
          <a:bodyPr>
            <a:normAutofit/>
          </a:bodyPr>
          <a:lstStyle/>
          <a:p>
            <a:pPr lvl="0"/>
            <a:r>
              <a:rPr lang="en-IN" sz="2200" dirty="0"/>
              <a:t>Antibiotic de-escalation - primarily undocumented or unclear in 78% of cases, only 4% were guided by laboratory data</a:t>
            </a:r>
            <a:endParaRPr lang="en-KE" sz="2200" dirty="0"/>
          </a:p>
          <a:p>
            <a:pPr lvl="0"/>
            <a:r>
              <a:rPr lang="en-IN" sz="2200" dirty="0"/>
              <a:t>The ICAT laboratory assessment yielded moderate scores (75–77%) but identified critical weaknesses, including stock-outs and outdated antibiograms</a:t>
            </a:r>
            <a:endParaRPr lang="en-KE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2FD66-1A9E-0E30-10A5-2EA2AE14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18BDA-9DD1-AB7E-4053-6F6D5642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27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c1581245b_0_34"/>
          <p:cNvSpPr txBox="1">
            <a:spLocks noGrp="1"/>
          </p:cNvSpPr>
          <p:nvPr>
            <p:ph type="title"/>
          </p:nvPr>
        </p:nvSpPr>
        <p:spPr>
          <a:xfrm>
            <a:off x="933944" y="0"/>
            <a:ext cx="9267704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rebuchet MS"/>
              </a:rPr>
              <a:t>Key Findings – KAP survey</a:t>
            </a:r>
            <a:endParaRPr sz="4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Google Shape;197;g33c1581245b_0_34"/>
          <p:cNvSpPr txBox="1">
            <a:spLocks noGrp="1"/>
          </p:cNvSpPr>
          <p:nvPr>
            <p:ph type="body" idx="1"/>
          </p:nvPr>
        </p:nvSpPr>
        <p:spPr>
          <a:xfrm>
            <a:off x="298938" y="828958"/>
            <a:ext cx="11583472" cy="561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IN" sz="2100" dirty="0"/>
              <a:t>Healthcare workers exhibited fair knowledge of AMS principles (mean scores: 6.68–7/10)</a:t>
            </a:r>
            <a:endParaRPr lang="en-KE" sz="2100" dirty="0"/>
          </a:p>
          <a:p>
            <a:pPr marL="419100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sz="2100" b="1" dirty="0"/>
              <a:t>17.8%</a:t>
            </a:r>
            <a:r>
              <a:rPr lang="en-US" sz="2100" dirty="0"/>
              <a:t> of participants had an overall knowledge score of more than 8 out of 10</a:t>
            </a:r>
          </a:p>
          <a:p>
            <a:pPr marL="419100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en-US" sz="2100" b="1" dirty="0"/>
              <a:t>Years</a:t>
            </a:r>
            <a:r>
              <a:rPr lang="en-US" sz="2100" dirty="0"/>
              <a:t> of experience, as well as the</a:t>
            </a:r>
            <a:r>
              <a:rPr lang="en-US" sz="2100" b="1" dirty="0"/>
              <a:t> department,</a:t>
            </a:r>
            <a:r>
              <a:rPr lang="en-US" sz="2100" dirty="0"/>
              <a:t> were statistically significant related to knowledge</a:t>
            </a: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sz="21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100" dirty="0"/>
          </a:p>
        </p:txBody>
      </p:sp>
      <p:pic>
        <p:nvPicPr>
          <p:cNvPr id="198" name="Google Shape;198;g33c1581245b_0_34" descr="A green logo with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7310" y="6182253"/>
            <a:ext cx="1431006" cy="41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B4CD854F-366A-2B04-8CB7-3255D38C2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627" y="5967600"/>
            <a:ext cx="2143373" cy="890400"/>
          </a:xfrm>
          <a:prstGeom prst="rect">
            <a:avLst/>
          </a:prstGeom>
        </p:spPr>
      </p:pic>
      <p:pic>
        <p:nvPicPr>
          <p:cNvPr id="3" name="Google Shape;199;g33c1581245b_0_34">
            <a:extLst>
              <a:ext uri="{FF2B5EF4-FFF2-40B4-BE49-F238E27FC236}">
                <a16:creationId xmlns:a16="http://schemas.microsoft.com/office/drawing/2014/main" id="{8D771A12-C6B5-1C8A-458C-74C4BCCE83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632" y="3165231"/>
            <a:ext cx="10427676" cy="301702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8848-70AE-6FA7-D2AC-B4E91B14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1662"/>
          </a:xfrm>
        </p:spPr>
        <p:txBody>
          <a:bodyPr/>
          <a:lstStyle/>
          <a:p>
            <a:r>
              <a:rPr lang="en-US" dirty="0"/>
              <a:t>Key Findings – Economic evaluation</a:t>
            </a:r>
            <a:endParaRPr lang="en-K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2E4EC-221D-E19A-A744-67B1DB2F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FD822-61A1-E63C-6BA1-D5E55DEF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C9AF-4D20-49D8-81AA-701CE21054A6}" type="slidenum">
              <a:rPr lang="LID4096" smtClean="0"/>
              <a:t>9</a:t>
            </a:fld>
            <a:endParaRPr lang="LID4096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03785AD-82CA-7FB9-4E2E-676968AB0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511959"/>
              </p:ext>
            </p:extLst>
          </p:nvPr>
        </p:nvGraphicFramePr>
        <p:xfrm>
          <a:off x="5802923" y="1424354"/>
          <a:ext cx="3471252" cy="4273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83A87E-2CD5-BDEE-71C9-AF6E1E964EFF}"/>
              </a:ext>
            </a:extLst>
          </p:cNvPr>
          <p:cNvSpPr txBox="1"/>
          <p:nvPr/>
        </p:nvSpPr>
        <p:spPr>
          <a:xfrm>
            <a:off x="1055077" y="1930400"/>
            <a:ext cx="4589585" cy="926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282575" algn="just">
              <a:lnSpc>
                <a:spcPct val="150000"/>
              </a:lnSpc>
              <a:spcAft>
                <a:spcPts val="15"/>
              </a:spcAft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Antibiotic treatment costing and analysis considered:</a:t>
            </a:r>
          </a:p>
          <a:p>
            <a:pPr marL="285750" marR="282575" lvl="4" indent="-285750">
              <a:lnSpc>
                <a:spcPct val="150000"/>
              </a:lnSpc>
              <a:spcAft>
                <a:spcPts val="15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Antibiotic administration</a:t>
            </a:r>
          </a:p>
          <a:p>
            <a:pPr marL="457200" marR="282575" lvl="4" indent="-457200">
              <a:lnSpc>
                <a:spcPct val="150000"/>
              </a:lnSpc>
              <a:spcAft>
                <a:spcPts val="15"/>
              </a:spcAft>
              <a:buAutoNum type="arabicPeriod"/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Incorrectly administered</a:t>
            </a:r>
          </a:p>
          <a:p>
            <a:pPr marL="457200" marR="282575" lvl="4" indent="-457200">
              <a:lnSpc>
                <a:spcPct val="150000"/>
              </a:lnSpc>
              <a:spcAft>
                <a:spcPts val="15"/>
              </a:spcAft>
              <a:buAutoNum type="arabicPeriod"/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Correctly administered</a:t>
            </a:r>
          </a:p>
          <a:p>
            <a:pPr marL="457200" marR="282575" lvl="4" indent="-457200">
              <a:lnSpc>
                <a:spcPct val="150000"/>
              </a:lnSpc>
              <a:spcAft>
                <a:spcPts val="15"/>
              </a:spcAft>
              <a:buAutoNum type="arabicPeriod"/>
            </a:pPr>
            <a:r>
              <a:rPr lang="en-US" sz="2000" dirty="0">
                <a:ea typeface="Calibri" panose="020F0502020204030204" pitchFamily="34" charset="0"/>
                <a:cs typeface="Calibri" panose="020F0502020204030204" pitchFamily="34" charset="0"/>
              </a:rPr>
              <a:t>Misused antibiotics</a:t>
            </a:r>
            <a:endParaRPr lang="en-GB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282575" lvl="4" indent="-285750">
              <a:lnSpc>
                <a:spcPct val="150000"/>
              </a:lnSpc>
              <a:spcAft>
                <a:spcPts val="15"/>
              </a:spcAft>
              <a:buFont typeface="Wingdings" panose="05000000000000000000" pitchFamily="2" charset="2"/>
              <a:buChar char="ü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Cost of antibiotic – specific* </a:t>
            </a: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GB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82575" algn="just">
              <a:lnSpc>
                <a:spcPct val="150000"/>
              </a:lnSpc>
              <a:spcAft>
                <a:spcPts val="15"/>
              </a:spcAft>
            </a:pPr>
            <a:endParaRPr lang="en-KE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969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361</TotalTime>
  <Words>810</Words>
  <Application>Microsoft Office PowerPoint</Application>
  <PresentationFormat>Widescreen</PresentationFormat>
  <Paragraphs>116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Bradley Hand ITC</vt:lpstr>
      <vt:lpstr>Calibri</vt:lpstr>
      <vt:lpstr>Trebuchet MS</vt:lpstr>
      <vt:lpstr>Wingdings</vt:lpstr>
      <vt:lpstr>Wingdings 3</vt:lpstr>
      <vt:lpstr>Facet</vt:lpstr>
      <vt:lpstr>BASELINE ASSESSMENT OF ANTIMICROBIAL STEWARDSHIP PRACTICES AT NAKURU COUNTY REFERRAL AND TEACHING HOSPITAL, KENYA</vt:lpstr>
      <vt:lpstr>BACKGROUND</vt:lpstr>
      <vt:lpstr>Background</vt:lpstr>
      <vt:lpstr>METHODS</vt:lpstr>
      <vt:lpstr>Key Findings – AMS Functionality assessment</vt:lpstr>
      <vt:lpstr>Key Findings – Retrospective patient file reviews</vt:lpstr>
      <vt:lpstr>Key Findings – Retrospective patient file reviews…</vt:lpstr>
      <vt:lpstr>Key Findings – KAP survey</vt:lpstr>
      <vt:lpstr>Key Findings – Economic evaluation</vt:lpstr>
      <vt:lpstr>Key Findings – Economic evaluation</vt:lpstr>
      <vt:lpstr>RECOMMENDATIONS</vt:lpstr>
      <vt:lpstr>RECOMMENDATIONS…</vt:lpstr>
      <vt:lpstr>Interventions</vt:lpstr>
      <vt:lpstr>ACKNOWLEDGEMENT</vt:lpstr>
      <vt:lpstr>PowerPoint Presentation</vt:lpstr>
      <vt:lpstr>ASANTENI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_Webmaster Kenya</dc:creator>
  <cp:lastModifiedBy>Admin</cp:lastModifiedBy>
  <cp:revision>11</cp:revision>
  <dcterms:created xsi:type="dcterms:W3CDTF">2024-08-06T05:45:52Z</dcterms:created>
  <dcterms:modified xsi:type="dcterms:W3CDTF">2025-09-14T12:41:57Z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2024-08-06T10:29:09Z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48e1dc72-f33f-487e-af04-39efe7ddefd0</vt:lpwstr>
  </property>
  <property fmtid="{D5CDD505-2E9C-101B-9397-08002B2CF9AE}" pid="8" name="MSIP_Label_8af03ff0-41c5-4c41-b55e-fabb8fae94be_ContentBits">
    <vt:lpwstr>0</vt:lpwstr>
  </property>
</Properties>
</file>